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charts/style3.xml" ContentType="application/vnd.ms-office.chart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75" r:id="rId5"/>
    <p:sldId id="262" r:id="rId6"/>
    <p:sldId id="282" r:id="rId7"/>
    <p:sldId id="261" r:id="rId8"/>
    <p:sldId id="263" r:id="rId9"/>
    <p:sldId id="283" r:id="rId10"/>
    <p:sldId id="264" r:id="rId11"/>
    <p:sldId id="277" r:id="rId12"/>
    <p:sldId id="279" r:id="rId13"/>
    <p:sldId id="266" r:id="rId14"/>
    <p:sldId id="284" r:id="rId15"/>
    <p:sldId id="268" r:id="rId16"/>
    <p:sldId id="276" r:id="rId17"/>
    <p:sldId id="280" r:id="rId18"/>
    <p:sldId id="271" r:id="rId19"/>
    <p:sldId id="272" r:id="rId20"/>
    <p:sldId id="273" r:id="rId21"/>
    <p:sldId id="274" r:id="rId22"/>
    <p:sldId id="281" r:id="rId23"/>
    <p:sldId id="278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stina\AppData\Local\Temp\Temp4_Gradjanski%20vodic%20kroz%20Odluku%20o%20budzetu%20opstine.zip\5.%20Gradjanski%20vodic%20kroz%20Odluku%20o%20budzetu%20opstine\Pomocni%20dokumen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38"/>
          <c:y val="0.33374488188976492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4.2935426600180446E-3"/>
                  <c:y val="-2.746135556584844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2"/>
              <c:layout>
                <c:manualLayout>
                  <c:x val="4.2949015040300284E-2"/>
                  <c:y val="-1.460651536205036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4"/>
              <c:layout>
                <c:manualLayout>
                  <c:x val="-0.18654776781561791"/>
                  <c:y val="1.30327003242241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3.9034411915767842E-2"/>
                  <c:y val="-4.078431372549018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42"/>
          <c:h val="0.47396905974988451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14"/>
                  <c:y val="-8.47058823529412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65E-2"/>
                  <c:y val="0.1380392156862746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47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47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935E-2"/>
                  <c:y val="-0.1098039215686275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камата</c:v>
                </c:pt>
                <c:pt idx="9">
                  <c:v>Отплата главнице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135176</c:v>
                </c:pt>
                <c:pt idx="1">
                  <c:v>228053</c:v>
                </c:pt>
                <c:pt idx="2">
                  <c:v>11500</c:v>
                </c:pt>
                <c:pt idx="3">
                  <c:v>87190</c:v>
                </c:pt>
                <c:pt idx="4">
                  <c:v>35044</c:v>
                </c:pt>
                <c:pt idx="5">
                  <c:v>28390</c:v>
                </c:pt>
                <c:pt idx="6">
                  <c:v>63069</c:v>
                </c:pt>
                <c:pt idx="7">
                  <c:v>5200</c:v>
                </c:pt>
                <c:pt idx="8">
                  <c:v>1050</c:v>
                </c:pt>
                <c:pt idx="9">
                  <c:v>5005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94"/>
          <c:y val="0.3758994708994719"/>
          <c:w val="0.40236148955495088"/>
          <c:h val="0.36484126984127041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7.2661217075386791E-3"/>
                  <c:y val="-0.187830687830687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1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0.10535876475930971"/>
                  <c:y val="1.05820105820105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8128973660308787E-2"/>
                  <c:y val="3.174603174603174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10899182561307914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-5.4495912806539638E-3"/>
                  <c:y val="0.1314262800483275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0.19255222524977278"/>
                  <c:y val="0.1269841269841267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6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layout>
                <c:manualLayout>
                  <c:x val="-0.17801998183469617"/>
                  <c:y val="7.9365079365079413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0.24704813805631295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116-44F9-9B73-F924052B0F54}"/>
                </c:ext>
              </c:extLst>
            </c:dLbl>
            <c:dLbl>
              <c:idx val="15"/>
              <c:layout>
                <c:manualLayout>
                  <c:x val="-0.11444141689373287"/>
                  <c:y val="-0.2169312169312171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6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105</c:v>
                </c:pt>
                <c:pt idx="1">
                  <c:v>25</c:v>
                </c:pt>
                <c:pt idx="2">
                  <c:v>22</c:v>
                </c:pt>
                <c:pt idx="3">
                  <c:v>54</c:v>
                </c:pt>
                <c:pt idx="4">
                  <c:v>65</c:v>
                </c:pt>
                <c:pt idx="5">
                  <c:v>88</c:v>
                </c:pt>
                <c:pt idx="6">
                  <c:v>90</c:v>
                </c:pt>
                <c:pt idx="7">
                  <c:v>22</c:v>
                </c:pt>
                <c:pt idx="8">
                  <c:v>47</c:v>
                </c:pt>
                <c:pt idx="9">
                  <c:v>87</c:v>
                </c:pt>
                <c:pt idx="10">
                  <c:v>90</c:v>
                </c:pt>
                <c:pt idx="11">
                  <c:v>99</c:v>
                </c:pt>
                <c:pt idx="12">
                  <c:v>101</c:v>
                </c:pt>
                <c:pt idx="13">
                  <c:v>105</c:v>
                </c:pt>
                <c:pt idx="14">
                  <c:v>55</c:v>
                </c:pt>
                <c:pt idx="15">
                  <c:v>12</c:v>
                </c:pt>
                <c:pt idx="16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2025.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</a:t>
          </a:r>
          <a:r>
            <a:rPr lang="sr-Cyrl-RS" sz="1300" dirty="0" smtClean="0">
              <a:solidFill>
                <a:schemeClr val="bg1"/>
              </a:solidFill>
            </a:rPr>
            <a:t>општине</a:t>
          </a:r>
        </a:p>
        <a:p>
          <a:r>
            <a:rPr lang="sr-Cyrl-RS" sz="1300" dirty="0" smtClean="0">
              <a:solidFill>
                <a:schemeClr val="bg1"/>
              </a:solidFill>
            </a:rPr>
            <a:t>599.677.238,51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575.243.100,00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14.434.138,51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chemeClr val="bg1"/>
              </a:solidFill>
            </a:rPr>
            <a:t>10.000.000,00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5771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91852" custLinFactNeighborX="-100000" custLinFactNeighborY="-299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216959" custLinFactNeighborX="-300000" custLinFactNeighborY="4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BA" dirty="0" smtClean="0">
              <a:solidFill>
                <a:srgbClr val="FF0000"/>
              </a:solidFill>
            </a:rPr>
            <a:t>599.677.238,51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BA" dirty="0" smtClean="0">
              <a:solidFill>
                <a:srgbClr val="FF0000"/>
              </a:solidFill>
            </a:rPr>
            <a:t>401.844.032,00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BA" dirty="0" smtClean="0">
              <a:solidFill>
                <a:srgbClr val="FF0000"/>
              </a:solidFill>
            </a:rPr>
            <a:t>118.599.068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BA" dirty="0" smtClean="0">
              <a:solidFill>
                <a:srgbClr val="FF0000"/>
              </a:solidFill>
            </a:rPr>
            <a:t>64.800.000,00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BA" smtClean="0">
              <a:solidFill>
                <a:srgbClr val="FF0000"/>
              </a:solidFill>
            </a:rPr>
            <a:t>0,00 </a:t>
          </a:r>
          <a:r>
            <a:rPr lang="sr-Cyrl-RS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BA" dirty="0" smtClean="0">
              <a:solidFill>
                <a:srgbClr val="FF0000"/>
              </a:solidFill>
            </a:rPr>
            <a:t>0,00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BA" sz="1000" dirty="0" smtClean="0"/>
            <a:t>14.434.138,51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ru-RU" dirty="0" smtClean="0">
              <a:solidFill>
                <a:schemeClr val="bg1"/>
              </a:solidFill>
            </a:rPr>
            <a:t>599.677.238,51 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228.052.387,20 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BA" dirty="0" smtClean="0">
              <a:solidFill>
                <a:srgbClr val="FF0000"/>
              </a:solidFill>
            </a:rPr>
            <a:t>11.500.000,00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BA" dirty="0" smtClean="0">
              <a:solidFill>
                <a:srgbClr val="FF0000"/>
              </a:solidFill>
            </a:rPr>
            <a:t>63.069.138,51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bg1"/>
              </a:solidFill>
            </a:rPr>
            <a:t>135.176.172,80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BA" dirty="0" smtClean="0">
              <a:solidFill>
                <a:srgbClr val="FF0000"/>
              </a:solidFill>
            </a:rPr>
            <a:t>35.044.000,00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BA" dirty="0" smtClean="0">
              <a:solidFill>
                <a:srgbClr val="FF0000"/>
              </a:solidFill>
            </a:rPr>
            <a:t>87.190.000,00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BA" dirty="0" smtClean="0">
              <a:solidFill>
                <a:srgbClr val="FF0000"/>
              </a:solidFill>
            </a:rPr>
            <a:t>28.390.000,00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BA" dirty="0" smtClean="0">
              <a:solidFill>
                <a:srgbClr val="FF0000"/>
              </a:solidFill>
            </a:rPr>
            <a:t>5.200.000,00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Cyrl-BA" dirty="0" smtClean="0"/>
              <a:t> БАТОЧИНА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2025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dirty="0" smtClean="0"/>
              <a:t>25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2025.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2018.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</a:t>
            </a:r>
            <a:r>
              <a:rPr lang="sr-Cyrl-RS"/>
              <a:t>на </a:t>
            </a:r>
            <a:r>
              <a:rPr lang="sr-Cyrl-RS" smtClean="0"/>
              <a:t>2024.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2025.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2024. </a:t>
            </a:r>
            <a:r>
              <a:rPr lang="sr-Cyrl-RS" dirty="0"/>
              <a:t>годину </a:t>
            </a:r>
            <a:r>
              <a:rPr lang="sr-Cyrl-RS" dirty="0" smtClean="0"/>
              <a:t>за</a:t>
            </a:r>
            <a:r>
              <a:rPr lang="sr-Cyrl-RS" b="1" dirty="0" smtClean="0"/>
              <a:t>137.073.916,52 </a:t>
            </a:r>
            <a:r>
              <a:rPr lang="sr-Cyrl-RS" dirty="0" smtClean="0"/>
              <a:t>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57356" y="4857760"/>
            <a:ext cx="6851650" cy="54927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sr-Cyrl-RS" b="1" dirty="0" smtClean="0">
                <a:solidFill>
                  <a:srgbClr val="0070C0"/>
                </a:solidFill>
              </a:rPr>
              <a:t>Други порески приходи </a:t>
            </a:r>
            <a:r>
              <a:rPr lang="sr-Cyrl-RS" dirty="0" smtClean="0"/>
              <a:t>су</a:t>
            </a:r>
            <a:r>
              <a:rPr lang="sr-Cyrl-RS" dirty="0" smtClean="0">
                <a:solidFill>
                  <a:srgbClr val="0070C0"/>
                </a:solidFill>
              </a:rPr>
              <a:t> </a:t>
            </a:r>
            <a:r>
              <a:rPr lang="sr-Cyrl-RS" dirty="0"/>
              <a:t>повећани </a:t>
            </a:r>
            <a:r>
              <a:rPr lang="sr-Cyrl-RS" sz="2800" dirty="0">
                <a:latin typeface="Calibri" panose="020F0502020204030204" pitchFamily="34" charset="0"/>
              </a:rPr>
              <a:t>за </a:t>
            </a:r>
            <a:r>
              <a:rPr lang="sr-Cyrl-RS" sz="2800" dirty="0" smtClean="0">
                <a:latin typeface="Calibri" panose="020F0502020204030204" pitchFamily="34" charset="0"/>
              </a:rPr>
              <a:t>6.000.000 </a:t>
            </a:r>
            <a:r>
              <a:rPr lang="sr-Cyrl-RS" dirty="0"/>
              <a:t>динара.</a:t>
            </a: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89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sz="2400" dirty="0" smtClean="0"/>
              <a:t> </a:t>
            </a:r>
            <a:r>
              <a:rPr lang="sr-Cyrl-RS" sz="2400" dirty="0"/>
              <a:t>су смањени за </a:t>
            </a:r>
            <a:r>
              <a:rPr lang="en-US" sz="2400" dirty="0" smtClean="0"/>
              <a:t>27.246.331,02</a:t>
            </a:r>
            <a:r>
              <a:rPr lang="sr-Cyrl-RS" sz="2400" dirty="0" smtClean="0"/>
              <a:t> </a:t>
            </a:r>
            <a:r>
              <a:rPr lang="sr-Cyrl-RS" sz="2400" dirty="0"/>
              <a:t>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rgbClr val="FF0000"/>
                </a:solidFill>
              </a:rPr>
              <a:t>Примања од продаје нефинансијске имовине</a:t>
            </a:r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/>
              <a:t>су</a:t>
            </a:r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/>
              <a:t>смањена за </a:t>
            </a:r>
            <a:r>
              <a:rPr lang="en-US" sz="2400" dirty="0" smtClean="0"/>
              <a:t>2.000.000</a:t>
            </a:r>
            <a:r>
              <a:rPr lang="sr-Cyrl-RS" sz="2400" dirty="0" smtClean="0"/>
              <a:t>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38" y="4714884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2025.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/>
              <a:t>599.677.238,51 </a:t>
            </a:r>
            <a:r>
              <a:rPr lang="sr-Cyrl-RS" b="1" dirty="0" smtClean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2025.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2025.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</a:t>
            </a:r>
            <a:r>
              <a:rPr lang="en-US" sz="2800" dirty="0" smtClean="0"/>
              <a:t>24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</a:t>
            </a:r>
            <a:r>
              <a:rPr lang="en-US" sz="2000" dirty="0" smtClean="0"/>
              <a:t>25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у </a:t>
            </a:r>
            <a:r>
              <a:rPr lang="sr-Cyrl-RS" sz="2000" dirty="0"/>
              <a:t>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en-US" sz="2000" dirty="0" smtClean="0"/>
              <a:t>24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en-US" sz="2000" b="1" dirty="0" smtClean="0"/>
              <a:t>137.073.916.52 </a:t>
            </a:r>
            <a:r>
              <a:rPr lang="sr-Cyrl-RS" sz="2000" dirty="0" smtClean="0"/>
              <a:t>динара</a:t>
            </a:r>
            <a:r>
              <a:rPr lang="en-U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913565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700" dirty="0"/>
              <a:t> су смањени </a:t>
            </a:r>
            <a:r>
              <a:rPr lang="sr-Cyrl-RS" sz="1700" dirty="0" smtClean="0"/>
              <a:t>за </a:t>
            </a:r>
            <a:r>
              <a:rPr lang="en-US" sz="1700" b="1" dirty="0" smtClean="0">
                <a:solidFill>
                  <a:srgbClr val="FF0000"/>
                </a:solidFill>
              </a:rPr>
              <a:t>39.878.330.05</a:t>
            </a:r>
            <a:r>
              <a:rPr lang="sr-Cyrl-BA" sz="1700" b="1" dirty="0" smtClean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r>
              <a:rPr lang="sr-Cyrl-RS" sz="1700" b="1" dirty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B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32.124.044,38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5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 </a:t>
            </a:r>
            <a:r>
              <a:rPr lang="sr-Cyrl-RS" sz="1700" dirty="0" smtClean="0"/>
              <a:t>су повећане </a:t>
            </a:r>
            <a:r>
              <a:rPr lang="sr-Cyrl-RS" sz="1700" dirty="0"/>
              <a:t>за </a:t>
            </a:r>
            <a:r>
              <a:rPr lang="sr-Cyrl-RS" sz="1700" dirty="0" smtClean="0"/>
              <a:t>1.500.000,00  </a:t>
            </a:r>
            <a:r>
              <a:rPr lang="sr-Cyrl-RS" sz="1700" dirty="0"/>
              <a:t>динара</a:t>
            </a:r>
            <a:r>
              <a:rPr lang="sr-Cyrl-RS" sz="1700" b="1" dirty="0"/>
              <a:t>;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43585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39402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2025.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103328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24241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80813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54800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120623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3641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15219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599677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24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24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236850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2025.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13,059,119.43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8,203,768.55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5,498,848.06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000" dirty="0" smtClean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461,093,162.40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76.89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2,510,069.51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500" dirty="0" smtClean="0">
                          <a:effectLst/>
                          <a:latin typeface="Times New Roman"/>
                          <a:ea typeface="Times New Roman"/>
                        </a:rPr>
                        <a:t>Установе</a:t>
                      </a:r>
                      <a:r>
                        <a:rPr lang="sr-Cyrl-BA" sz="1500" baseline="0" dirty="0" smtClean="0">
                          <a:effectLst/>
                          <a:latin typeface="Times New Roman"/>
                          <a:ea typeface="Times New Roman"/>
                        </a:rPr>
                        <a:t> у култури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28,498,970.56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BA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000" dirty="0" smtClean="0">
                          <a:effectLst/>
                        </a:rPr>
                        <a:t>8</a:t>
                      </a:r>
                      <a:r>
                        <a:rPr lang="en-US" sz="10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 err="1">
                          <a:effectLst/>
                        </a:rPr>
                        <a:t>редшколска</a:t>
                      </a:r>
                      <a:r>
                        <a:rPr lang="sr-Cyrl-RS" sz="1500" dirty="0">
                          <a:effectLst/>
                        </a:rPr>
                        <a:t> установа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80,813,300.00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599,677,238.51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2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39548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BA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BA" sz="1500" dirty="0" smtClean="0">
                          <a:effectLst/>
                        </a:rPr>
                        <a:t>26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BA" sz="1500" dirty="0" smtClean="0">
                          <a:effectLst/>
                        </a:rPr>
                        <a:t>27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Рехабилитација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пута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Доброводица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Жировница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33.452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Изградња прикључка за објекат Зелена пијаца на електро мрежу-извршена уплата 25% у 2024. години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Његошеве </a:t>
                      </a:r>
                      <a:r>
                        <a:rPr lang="sr-Cyrl-B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улицеса изградњом нових паркинг места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улицеВојводе Путника у Баточини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пута до гробља у Градцу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Изградња трафо станице у насељу Криваја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369103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BA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BA" sz="1500" dirty="0" smtClean="0">
                          <a:effectLst/>
                        </a:rPr>
                        <a:t>26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BA" sz="1500" dirty="0" smtClean="0">
                          <a:effectLst/>
                        </a:rPr>
                        <a:t>7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Изградња зелене пијаце у Баточини –учешће 15 %</a:t>
                      </a:r>
                      <a:endParaRPr lang="en-US" sz="12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sr-Cyrl-B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Реконструкција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модернизација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Cyrl-C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Баточина – Црни Као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45.150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Реконструкција и модернизација пута Баточина -Горња Баточина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49.116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Реконструкција и модернизација пута Градац - Бадњевац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30.011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Рехабилитација дела улице Светозара Марковића у Баточини</a:t>
                      </a:r>
                      <a:endParaRPr lang="en-US" sz="12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>
                <a:solidFill>
                  <a:srgbClr val="FF0000"/>
                </a:solidFill>
              </a:rPr>
              <a:t>Баточина </a:t>
            </a:r>
            <a:r>
              <a:rPr lang="sr-Cyrl-RS" dirty="0"/>
              <a:t>за </a:t>
            </a:r>
            <a:r>
              <a:rPr lang="sr-Cyrl-RS" dirty="0" smtClean="0"/>
              <a:t>2025. </a:t>
            </a:r>
            <a:r>
              <a:rPr lang="sr-Cyrl-RS" dirty="0"/>
              <a:t>годину, исту можете преузети на следећем линку интернет странице општинске управе: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b="1" dirty="0"/>
              <a:t>општине</a:t>
            </a:r>
            <a:r>
              <a:rPr lang="sr-Latn-RS" b="1" dirty="0"/>
              <a:t> </a:t>
            </a:r>
            <a:r>
              <a:rPr lang="sr-Cyrl-BA" b="1" dirty="0" smtClean="0"/>
              <a:t>Баточина</a:t>
            </a:r>
            <a:r>
              <a:rPr lang="sr-Cyrl-RS" b="1" dirty="0" smtClean="0"/>
              <a:t> </a:t>
            </a:r>
            <a:r>
              <a:rPr lang="sr-Cyrl-RS" dirty="0"/>
              <a:t>за </a:t>
            </a:r>
            <a:r>
              <a:rPr lang="sr-Cyrl-RS" dirty="0" smtClean="0"/>
              <a:t>2025.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општине Баточина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r>
              <a:rPr lang="sr-Cyrl-RS" dirty="0" smtClean="0"/>
              <a:t>Др Дејан Аранђеловић</a:t>
            </a:r>
            <a:endParaRPr lang="sr-Cyrl-RS" dirty="0"/>
          </a:p>
          <a:p>
            <a:pPr algn="r"/>
            <a:r>
              <a:rPr lang="sr-Cyrl-RS" dirty="0" smtClean="0"/>
              <a:t>Председник </a:t>
            </a:r>
            <a:r>
              <a:rPr lang="sr-Cyrl-RS" dirty="0"/>
              <a:t>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69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Општинска народна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</a:t>
            </a:r>
            <a:endParaRPr lang="ru-RU" altLang="en-US" sz="17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Буџетски фонд за заштиту жив. средине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BA" sz="1700" dirty="0" smtClean="0">
                <a:solidFill>
                  <a:srgbClr val="FF0000"/>
                </a:solidFill>
              </a:rPr>
              <a:t>Баточина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BA" sz="1700" dirty="0" smtClean="0">
                <a:solidFill>
                  <a:srgbClr val="FF0000"/>
                </a:solidFill>
              </a:rPr>
              <a:t>Баточина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2025.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BA" sz="1700" dirty="0" smtClean="0">
                <a:solidFill>
                  <a:srgbClr val="FF0000"/>
                </a:solidFill>
              </a:rPr>
              <a:t>Баточина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2025.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BA" sz="1700" dirty="0" smtClean="0">
                <a:solidFill>
                  <a:srgbClr val="FF0000"/>
                </a:solidFill>
              </a:rPr>
              <a:t>575.243.100,00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BA" sz="1700" dirty="0" smtClean="0">
                <a:solidFill>
                  <a:srgbClr val="FF0000"/>
                </a:solidFill>
              </a:rPr>
              <a:t>14.434.138,51</a:t>
            </a:r>
            <a:r>
              <a:rPr lang="sr-Cyrl-RS" sz="1700" dirty="0" smtClean="0"/>
              <a:t> </a:t>
            </a:r>
            <a:r>
              <a:rPr lang="sr-Cyrl-RS" sz="1700" dirty="0"/>
              <a:t>динара и средства из осталих извора у износу од </a:t>
            </a:r>
            <a:r>
              <a:rPr lang="sr-Cyrl-RS" sz="1700" dirty="0" smtClean="0">
                <a:solidFill>
                  <a:srgbClr val="FF0000"/>
                </a:solidFill>
              </a:rPr>
              <a:t>10.000.000,00</a:t>
            </a:r>
            <a:r>
              <a:rPr lang="sr-Cyrl-RS" sz="1700" dirty="0" smtClean="0"/>
              <a:t>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357422" y="1785926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428992" y="1839830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 smtClean="0">
                <a:solidFill>
                  <a:srgbClr val="FF0000"/>
                </a:solidFill>
              </a:rPr>
              <a:t>599.677.238,51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</TotalTime>
  <Words>1661</Words>
  <Application>Microsoft Office PowerPoint</Application>
  <PresentationFormat>On-screen Show (4:3)</PresentationFormat>
  <Paragraphs>365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ОПШТИНА БАТОЧИНА 2025</vt:lpstr>
      <vt:lpstr>Slide 2</vt:lpstr>
      <vt:lpstr>Slide 3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2025. годину</vt:lpstr>
      <vt:lpstr>Структура планираних прихода и примања за 2018. годину</vt:lpstr>
      <vt:lpstr>Шта се променило у односу на 2024. годину?</vt:lpstr>
      <vt:lpstr>На шта се троше јавна средства?</vt:lpstr>
      <vt:lpstr>Slide 14</vt:lpstr>
      <vt:lpstr>Структура планираних расхода и издатака буџета за 2025. годину</vt:lpstr>
      <vt:lpstr>Структура планираних расхода и издатака буџета за 2025. годину</vt:lpstr>
      <vt:lpstr>Шта се променило у односу на 2024.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Opstina</cp:lastModifiedBy>
  <cp:revision>412</cp:revision>
  <cp:lastPrinted>2018-01-29T14:26:33Z</cp:lastPrinted>
  <dcterms:created xsi:type="dcterms:W3CDTF">2006-08-16T00:00:00Z</dcterms:created>
  <dcterms:modified xsi:type="dcterms:W3CDTF">2025-01-13T12:53:31Z</dcterms:modified>
</cp:coreProperties>
</file>